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61e7ecde50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61e7ecde50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61e7ecde50_2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61e7ecde50_2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61e7ecde50_2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61e7ecde50_2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61e7ecde50_2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61e7ecde50_2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61e7ecde50_2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61e7ecde50_2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61e7ecde50_2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61e7ecde50_2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61e7ecde50_2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61e7ecde50_2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61e7ecde50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61e7ecde50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61e7ecde50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61e7ecde50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61e7ecde50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61e7ecde50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61e7ecde5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61e7ecde5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61e7ecde50_2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61e7ecde50_2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61e7ecde50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61e7ecde50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61e7ecde5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61e7ecde5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61e7ecde50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61e7ecde50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61e7ecde50_2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61e7ecde50_2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61e7ecde50_2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61e7ecde50_2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61e7ecde50_2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61e7ecde50_2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61e7ecde50_2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61e7ecde50_2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youtu.be/b0V9_xqaw8Q" TargetMode="External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www.theguardian.com/music/2008/nov/04/cornelius-cardew-john-tilbury" TargetMode="External"/><Relationship Id="rId4" Type="http://schemas.openxmlformats.org/officeDocument/2006/relationships/hyperlink" Target="https://en.wikipedia.org/wiki/Cornelius_Cardew" TargetMode="External"/><Relationship Id="rId5" Type="http://schemas.openxmlformats.org/officeDocument/2006/relationships/hyperlink" Target="https://britishmusiccollection.org.uk/composer/cornelius-cardew" TargetMode="External"/><Relationship Id="rId6" Type="http://schemas.openxmlformats.org/officeDocument/2006/relationships/hyperlink" Target="https://www.discogs.com/artist/177584-Cornelius-Cardew" TargetMode="External"/><Relationship Id="rId7" Type="http://schemas.openxmlformats.org/officeDocument/2006/relationships/hyperlink" Target="http://davidhall.io/treatise-score-graphic-notation/" TargetMode="External"/><Relationship Id="rId8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encyclopedia.com/people/literature-and-arts/american-art-biographies/jasper-johns" TargetMode="External"/><Relationship Id="rId4" Type="http://schemas.openxmlformats.org/officeDocument/2006/relationships/image" Target="../media/image12.jpg"/><Relationship Id="rId5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400775" y="3178975"/>
            <a:ext cx="6067800" cy="12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Cornelius Cardew </a:t>
            </a:r>
            <a:endParaRPr sz="4800"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425" y="194025"/>
            <a:ext cx="3375300" cy="481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4150" y="222413"/>
            <a:ext cx="6264924" cy="4698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2"/>
          <p:cNvSpPr txBox="1"/>
          <p:nvPr/>
        </p:nvSpPr>
        <p:spPr>
          <a:xfrm>
            <a:off x="1773200" y="139650"/>
            <a:ext cx="4590900" cy="7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Conventionally, pages of sheet music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are </a:t>
            </a:r>
            <a:r>
              <a:rPr b="1" lang="en"/>
              <a:t>images </a:t>
            </a:r>
            <a:r>
              <a:rPr lang="en"/>
              <a:t>of notes on the stave. </a:t>
            </a:r>
            <a:endParaRPr/>
          </a:p>
        </p:txBody>
      </p:sp>
      <p:sp>
        <p:nvSpPr>
          <p:cNvPr id="114" name="Google Shape;114;p22"/>
          <p:cNvSpPr txBox="1"/>
          <p:nvPr/>
        </p:nvSpPr>
        <p:spPr>
          <a:xfrm>
            <a:off x="2350100" y="4542300"/>
            <a:ext cx="27024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2"/>
          <p:cNvSpPr txBox="1"/>
          <p:nvPr/>
        </p:nvSpPr>
        <p:spPr>
          <a:xfrm>
            <a:off x="2240800" y="4505875"/>
            <a:ext cx="34977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6250" y="337400"/>
            <a:ext cx="6778724" cy="43468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3"/>
          <p:cNvSpPr txBox="1"/>
          <p:nvPr/>
        </p:nvSpPr>
        <p:spPr>
          <a:xfrm>
            <a:off x="2447250" y="218625"/>
            <a:ext cx="34977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Cardew creates images that convey: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Motion and scale.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900" y="230763"/>
            <a:ext cx="7491174" cy="468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50" y="428450"/>
            <a:ext cx="6877749" cy="428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5"/>
          <p:cNvSpPr txBox="1"/>
          <p:nvPr/>
        </p:nvSpPr>
        <p:spPr>
          <a:xfrm>
            <a:off x="1954500" y="363125"/>
            <a:ext cx="4621500" cy="8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process begins with an evolving representation of geometric circles, lines, numbers and patterns. </a:t>
            </a:r>
            <a:endParaRPr/>
          </a:p>
        </p:txBody>
      </p:sp>
      <p:sp>
        <p:nvSpPr>
          <p:cNvPr id="133" name="Google Shape;133;p25"/>
          <p:cNvSpPr txBox="1"/>
          <p:nvPr/>
        </p:nvSpPr>
        <p:spPr>
          <a:xfrm>
            <a:off x="1876450" y="4402650"/>
            <a:ext cx="4384500" cy="4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only consistent theme is the pair of staves at the bottom of each page. 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350" y="428450"/>
            <a:ext cx="6877749" cy="428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6"/>
          <p:cNvSpPr txBox="1"/>
          <p:nvPr/>
        </p:nvSpPr>
        <p:spPr>
          <a:xfrm>
            <a:off x="1591025" y="4261475"/>
            <a:ext cx="5115300" cy="7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process ensures the music heard 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will be </a:t>
            </a:r>
            <a:r>
              <a:rPr b="1" lang="en" sz="1800"/>
              <a:t>different </a:t>
            </a:r>
            <a:r>
              <a:rPr lang="en" sz="1800"/>
              <a:t>each time. </a:t>
            </a:r>
            <a:endParaRPr sz="1800"/>
          </a:p>
        </p:txBody>
      </p:sp>
      <p:sp>
        <p:nvSpPr>
          <p:cNvPr id="140" name="Google Shape;140;p26"/>
          <p:cNvSpPr txBox="1"/>
          <p:nvPr>
            <p:ph idx="1" type="body"/>
          </p:nvPr>
        </p:nvSpPr>
        <p:spPr>
          <a:xfrm>
            <a:off x="695850" y="306675"/>
            <a:ext cx="7400100" cy="79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0000"/>
                </a:solidFill>
              </a:rPr>
              <a:t>This</a:t>
            </a:r>
            <a:r>
              <a:rPr lang="en" sz="1400">
                <a:solidFill>
                  <a:srgbClr val="000000"/>
                </a:solidFill>
              </a:rPr>
              <a:t> allows </a:t>
            </a:r>
            <a:r>
              <a:rPr b="1" lang="en" sz="1400">
                <a:solidFill>
                  <a:srgbClr val="000000"/>
                </a:solidFill>
              </a:rPr>
              <a:t>freedom </a:t>
            </a:r>
            <a:r>
              <a:rPr lang="en" sz="1400">
                <a:solidFill>
                  <a:srgbClr val="000000"/>
                </a:solidFill>
              </a:rPr>
              <a:t>to the performer. 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 sz="1400">
                <a:solidFill>
                  <a:srgbClr val="000000"/>
                </a:solidFill>
              </a:rPr>
              <a:t>Freedom </a:t>
            </a:r>
            <a:r>
              <a:rPr lang="en" sz="1400">
                <a:solidFill>
                  <a:srgbClr val="000000"/>
                </a:solidFill>
              </a:rPr>
              <a:t>to interpret the ‘music’ for themselves.</a:t>
            </a:r>
            <a:endParaRPr sz="1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75" y="241413"/>
            <a:ext cx="7266976" cy="452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5850" y="367238"/>
            <a:ext cx="6972300" cy="452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8763" y="361475"/>
            <a:ext cx="6946476" cy="432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475" y="565125"/>
            <a:ext cx="7562850" cy="415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KYMATIC ensemble </a:t>
            </a:r>
            <a:r>
              <a:rPr lang="en"/>
              <a:t>performing</a:t>
            </a:r>
            <a:r>
              <a:rPr lang="en"/>
              <a:t> </a:t>
            </a:r>
            <a:r>
              <a:rPr i="1" lang="en"/>
              <a:t>TREATISE</a:t>
            </a:r>
            <a:endParaRPr i="1"/>
          </a:p>
        </p:txBody>
      </p:sp>
      <p:sp>
        <p:nvSpPr>
          <p:cNvPr id="166" name="Google Shape;166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https://youtu.be/b0V9_xqaw8Q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67" name="Google Shape;16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94780" y="1912200"/>
            <a:ext cx="4358051" cy="2483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Bio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Was born on May 7, 1963 in Winchcombe, England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He began his musical education as a member of the chorus at Canterbury </a:t>
            </a:r>
            <a:r>
              <a:rPr lang="en"/>
              <a:t>Cathedral</a:t>
            </a:r>
            <a:r>
              <a:rPr lang="en"/>
              <a:t> joining in 1964 and continuing through 1953.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1953, at the age of 17 he entered the Royal Academy of Music in London.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After graduating from the academy in 1957. He traveled to Germany to study in the Cologne-based electronic music studio of composer Gottfried M</a:t>
            </a:r>
            <a:r>
              <a:rPr lang="en"/>
              <a:t>ichael Koenig.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Cardew then joined Karlheinz Stockhausen as his assistant.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Sources</a:t>
            </a:r>
            <a:endParaRPr/>
          </a:p>
        </p:txBody>
      </p:sp>
      <p:sp>
        <p:nvSpPr>
          <p:cNvPr id="173" name="Google Shape;173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https://www.theguardian.com/music/2008/nov/04/cornelius-cardew-john-tilbury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4"/>
              </a:rPr>
              <a:t>https://en.wikipedia.org/wiki/Cornelius_Cardew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5"/>
              </a:rPr>
              <a:t>https://britishmusiccollection.org.uk/composer/cornelius-cardew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6"/>
              </a:rPr>
              <a:t>https://www.discogs.com/artist/177584-Cornelius-Cardew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7"/>
              </a:rPr>
              <a:t>http://davidhall.io/treatise-score-graphic-notation/</a:t>
            </a:r>
            <a:endParaRPr/>
          </a:p>
        </p:txBody>
      </p:sp>
      <p:pic>
        <p:nvPicPr>
          <p:cNvPr id="174" name="Google Shape;174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6222750" y="3363225"/>
            <a:ext cx="2857500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819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Bio 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654675"/>
            <a:ext cx="8520600" cy="43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6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He returned to England in 1961, supporting himself by working as a graphic artist and </a:t>
            </a: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organizing</a:t>
            </a: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 concerts. 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In 1966 he joined a improvisational electronic group AMM. 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In 1968 Cardew, Michael Parsons, and Howard Skempton formed the Scratch Orchestra, which improvised music from verbal instructions and other minimalist prompts. 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Around 1970 Cardew became increasingly involved in the leftist political trough inspired by the works of Mao Zedong. 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On December 13, 1981 Cardew died in a hit-and-run car accident near his London home. </a:t>
            </a:r>
            <a:endParaRPr sz="105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Political Movement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257225" y="11646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Marxist-Leninist </a:t>
            </a:r>
            <a:endParaRPr/>
          </a:p>
          <a:p>
            <a:pPr indent="-317500" lvl="1" marL="914400" marR="1397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50">
                <a:solidFill>
                  <a:srgbClr val="333333"/>
                </a:solidFill>
              </a:rPr>
              <a:t>the political and economic theories of Lenin which provided the guiding doctrine of the Soviet Union; the modification of Marxism by Lenin stressed that imperialism is the highest form of capitalism (which shifts the struggle from developed to underdeveloped countries)</a:t>
            </a:r>
            <a:endParaRPr sz="1450">
              <a:solidFill>
                <a:srgbClr val="333333"/>
              </a:solidFill>
            </a:endParaRPr>
          </a:p>
          <a:p>
            <a:pPr indent="0" lvl="0" marL="0" marR="1397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0575" y="2441846"/>
            <a:ext cx="4246200" cy="239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Pieces </a:t>
            </a:r>
            <a:endParaRPr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408675" y="11129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50">
                <a:solidFill>
                  <a:srgbClr val="57575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Autumn '60, </a:t>
            </a:r>
            <a:endParaRPr i="1" sz="1350">
              <a:solidFill>
                <a:srgbClr val="575757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1" lang="en" sz="1350">
                <a:solidFill>
                  <a:srgbClr val="57575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Octet for </a:t>
            </a:r>
            <a:r>
              <a:rPr b="1" i="1" lang="en" sz="1350">
                <a:solidFill>
                  <a:srgbClr val="00529B"/>
                </a:solidFill>
                <a:highlight>
                  <a:srgbClr val="FFFFFF"/>
                </a:highlight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Jasper Johns</a:t>
            </a:r>
            <a:r>
              <a:rPr b="1" i="1" lang="en" sz="1350">
                <a:solidFill>
                  <a:srgbClr val="57575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endParaRPr b="1" i="1" sz="1350">
              <a:solidFill>
                <a:srgbClr val="575757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i="1" lang="en" sz="1350">
                <a:solidFill>
                  <a:srgbClr val="57575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Solo with Accompaniment,</a:t>
            </a:r>
            <a:r>
              <a:rPr lang="en" sz="1350">
                <a:solidFill>
                  <a:srgbClr val="57575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350">
              <a:solidFill>
                <a:srgbClr val="575757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350">
                <a:solidFill>
                  <a:srgbClr val="57575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i="1" lang="en" sz="1350">
                <a:solidFill>
                  <a:srgbClr val="57575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Memories of You</a:t>
            </a:r>
            <a:endParaRPr/>
          </a:p>
        </p:txBody>
      </p:sp>
      <p:pic>
        <p:nvPicPr>
          <p:cNvPr id="81" name="Google Shape;81;p17"/>
          <p:cNvPicPr preferRelativeResize="0"/>
          <p:nvPr/>
        </p:nvPicPr>
        <p:blipFill rotWithShape="1">
          <a:blip r:embed="rId4">
            <a:alphaModFix/>
          </a:blip>
          <a:srcRect b="0" l="-3327" r="0" t="-2030"/>
          <a:stretch/>
        </p:blipFill>
        <p:spPr>
          <a:xfrm>
            <a:off x="2942175" y="394925"/>
            <a:ext cx="6096050" cy="4571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0775" y="2890550"/>
            <a:ext cx="2057150" cy="214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3713" y="148175"/>
            <a:ext cx="6353175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938375" y="310450"/>
            <a:ext cx="7400100" cy="269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u="sng">
                <a:solidFill>
                  <a:srgbClr val="000000"/>
                </a:solidFill>
              </a:rPr>
              <a:t>Treatise</a:t>
            </a:r>
            <a:endParaRPr u="sng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 A musical score containing 193 pages, </a:t>
            </a:r>
            <a:r>
              <a:rPr lang="en">
                <a:solidFill>
                  <a:srgbClr val="000000"/>
                </a:solidFill>
              </a:rPr>
              <a:t>composed in 1967.</a:t>
            </a:r>
            <a:r>
              <a:rPr lang="en">
                <a:solidFill>
                  <a:srgbClr val="000000"/>
                </a:solidFill>
              </a:rPr>
              <a:t> 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89" name="Google Shape;89;p18"/>
          <p:cNvSpPr txBox="1"/>
          <p:nvPr/>
        </p:nvSpPr>
        <p:spPr>
          <a:xfrm>
            <a:off x="1841525" y="3809975"/>
            <a:ext cx="4967100" cy="8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 duration or instrument is specified.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</a:t>
            </a:r>
            <a:r>
              <a:rPr lang="en"/>
              <a:t>performer</a:t>
            </a:r>
            <a:r>
              <a:rPr lang="en"/>
              <a:t> decides how to play the music.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3713" y="148175"/>
            <a:ext cx="6353175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871950" y="515075"/>
            <a:ext cx="7400100" cy="79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Sometimes, the score is a stimulus for </a:t>
            </a:r>
            <a:r>
              <a:rPr b="1" lang="en">
                <a:solidFill>
                  <a:srgbClr val="000000"/>
                </a:solidFill>
              </a:rPr>
              <a:t>improvisation</a:t>
            </a:r>
            <a:r>
              <a:rPr lang="en">
                <a:solidFill>
                  <a:srgbClr val="000000"/>
                </a:solidFill>
              </a:rPr>
              <a:t>.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96" name="Google Shape;96;p19"/>
          <p:cNvSpPr txBox="1"/>
          <p:nvPr/>
        </p:nvSpPr>
        <p:spPr>
          <a:xfrm>
            <a:off x="1862675" y="3901700"/>
            <a:ext cx="4967100" cy="8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Sometimes, the </a:t>
            </a:r>
            <a:r>
              <a:rPr lang="en"/>
              <a:t>performer</a:t>
            </a:r>
            <a:r>
              <a:rPr lang="en"/>
              <a:t> attaches a sound to a symbol.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 the symbols </a:t>
            </a:r>
            <a:r>
              <a:rPr lang="en"/>
              <a:t>develop</a:t>
            </a:r>
            <a:r>
              <a:rPr lang="en"/>
              <a:t>, the sound varies.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Graphic Scores from “Treatise”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3475" y="1017725"/>
            <a:ext cx="6034532" cy="3937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3300" y="777300"/>
            <a:ext cx="6574600" cy="369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